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NanumSquare" panose="020B0600000101010101" pitchFamily="34" charset="-127"/>
      <p:regular r:id="rId13"/>
    </p:embeddedFont>
    <p:embeddedFont>
      <p:font typeface="NanumSquare Light" panose="020B0600000101010101" pitchFamily="34" charset="-127"/>
      <p:regular r:id="rId14"/>
    </p:embeddedFont>
    <p:embeddedFont>
      <p:font typeface="THEFACESHOP INKLIPQUID" panose="03050503000000000000" pitchFamily="49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97E6A-812E-094C-8F26-5E88B3D06EF1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D0FC1-6821-A949-98CF-CCD792D042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424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D0FC1-6821-A949-98CF-CCD792D042D2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731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D0FC1-6821-A949-98CF-CCD792D042D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0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D0FC1-6821-A949-98CF-CCD792D042D2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596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D0FC1-6821-A949-98CF-CCD792D042D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440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FD131-D619-1543-93B1-79AC2CB77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A30F7E-7C43-4A45-9594-2233A708B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72D29-A3B7-1B4E-A210-DB3481B7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9FE86-8B1D-C142-9AA1-A7ED131B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DA07C-CFE8-7B40-BD2B-DB3129E5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62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8C23-C921-2B46-BA4E-CC1A0918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F691CA-9E4F-304F-A568-2DD490F62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80020-FAB8-AF43-BC38-A5794919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E5460E-1A63-A347-95CB-8D92134D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4485-3B34-074D-AB97-79772CB4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251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82D17C-5B98-9A41-B7CF-976D70DA4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25DAB4-DBBA-C442-9864-34C9D8AEF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37E73-533E-764A-96F2-79ADFBA5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26B8C-5318-2647-85FC-B8E15770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A8ED08-711A-654F-B2C2-C440932D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001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445E6-ACB3-644F-BEB3-E7D83548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C651C-ECA7-D24A-B65B-87356E434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E502E-60AE-3F4A-98C9-F8F2D87F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65F60-57B9-D14C-B450-6114EF2D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1E92F6-FA65-B44C-B6E1-9D830FF1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800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69C8-D1AC-7441-8837-7CF9E05E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FAFCC4-20A2-594C-97B9-83DE552D8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05C48-2F5A-964F-9803-CE0FBD5C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E7815-1485-064B-86BD-4034B5C8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44BD3-D93C-194A-AA4E-72DB1094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731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CF696-385D-4042-8260-3D437F5D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94971-D549-E347-AB67-8885BD835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3213DB-2CFF-7D43-9CF4-D24F91DB0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AE6296-F8CF-4A44-82D1-A2EDE5F2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B24078-C083-4841-AC9C-19B93CBC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969771-DD21-9D4A-9EB3-315EFE61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252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10FC1-0D14-694F-BBE7-F49FB351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5BAB03-4657-5C4A-B46A-38BA9ED32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C36CE-402F-724F-8C6C-2A968D3B3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F12663-D0FC-F64A-86AB-8045A500F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7C6984-D361-7143-A5A6-D2677F84B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EB0A32-55E1-334D-8BF3-61074086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3FEAB1-67BC-824B-8A1E-0B591049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034262-F580-F54E-8E34-D96843D6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153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74F29-B900-A640-B6D2-28675BA5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A35C-41D2-C048-A1E7-E3030555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D17C5-9B0C-F04F-8FB8-BE433413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6E47DF-360B-CB4C-B9CE-7E2F8925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392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2F77B4-3373-3547-BEA3-6F2430D8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688C88-7B77-BE40-A3D4-46A6D551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2D9B15-7578-9E4E-BF69-CF0B06DE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120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B5AD6-69ED-1947-8D1E-53B45CAF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27791-D6A3-B445-9B7E-F667AFCA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BB8AE6-A2C8-9E42-A2A5-47F9DB4D8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09C00-11CB-A74E-9947-89FDAD73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F1157-4738-4742-8F9F-B2B2D102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9A0914-7D4C-AD4C-AA4B-0396EA15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706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26720-F45E-C34F-BC84-DD9C2525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68C3D2-2343-F047-92F7-64BE9AFD3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DF16A-8533-AE41-AD6A-185C17A31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A33EC-BC3F-214F-9F58-EB77B1A9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15609C-6D6C-854D-B9F2-1E4EA46D4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2329E1-57A8-4E4F-9899-2B3DD1D9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454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335FD0-2EF3-F148-8716-68AA6A53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D6B2E-7F53-1C4D-9171-B08E54904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52E78-E1B3-2B4C-A389-85DC8D44A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E6133-B9FD-024E-A877-3351B359926F}" type="datetimeFigureOut">
              <a:rPr kumimoji="1" lang="ko-Kore-KR" altLang="en-US" smtClean="0"/>
              <a:t>2020. 10. 15.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B5BFD-C86A-394D-B83E-B3EC30103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5CB74-3B60-1C44-9CF4-5A3BE1CFF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2BFE1-B04A-6742-ABC9-54941A2A33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044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3A64719-EAF8-DF4B-AA1A-6F61EE31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829"/>
          <a:stretch>
            <a:fillRect/>
          </a:stretch>
        </p:blipFill>
        <p:spPr>
          <a:xfrm>
            <a:off x="0" y="-304586"/>
            <a:ext cx="12192000" cy="4469428"/>
          </a:xfrm>
          <a:custGeom>
            <a:avLst/>
            <a:gdLst>
              <a:gd name="connsiteX0" fmla="*/ 0 w 12192000"/>
              <a:gd name="connsiteY0" fmla="*/ 0 h 4469428"/>
              <a:gd name="connsiteX1" fmla="*/ 12192000 w 12192000"/>
              <a:gd name="connsiteY1" fmla="*/ 0 h 4469428"/>
              <a:gd name="connsiteX2" fmla="*/ 12192000 w 12192000"/>
              <a:gd name="connsiteY2" fmla="*/ 2962124 h 4469428"/>
              <a:gd name="connsiteX3" fmla="*/ 12141345 w 12192000"/>
              <a:gd name="connsiteY3" fmla="*/ 3000157 h 4469428"/>
              <a:gd name="connsiteX4" fmla="*/ 6096000 w 12192000"/>
              <a:gd name="connsiteY4" fmla="*/ 4469428 h 4469428"/>
              <a:gd name="connsiteX5" fmla="*/ 50655 w 12192000"/>
              <a:gd name="connsiteY5" fmla="*/ 3000157 h 4469428"/>
              <a:gd name="connsiteX6" fmla="*/ 0 w 12192000"/>
              <a:gd name="connsiteY6" fmla="*/ 2962124 h 446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469428">
                <a:moveTo>
                  <a:pt x="0" y="0"/>
                </a:moveTo>
                <a:lnTo>
                  <a:pt x="12192000" y="0"/>
                </a:lnTo>
                <a:lnTo>
                  <a:pt x="12192000" y="2962124"/>
                </a:lnTo>
                <a:lnTo>
                  <a:pt x="12141345" y="3000157"/>
                </a:lnTo>
                <a:cubicBezTo>
                  <a:pt x="10901584" y="3881020"/>
                  <a:pt x="8657959" y="4469428"/>
                  <a:pt x="6096000" y="4469428"/>
                </a:cubicBezTo>
                <a:cubicBezTo>
                  <a:pt x="3534041" y="4469428"/>
                  <a:pt x="1290416" y="3881020"/>
                  <a:pt x="50655" y="3000157"/>
                </a:cubicBezTo>
                <a:lnTo>
                  <a:pt x="0" y="2962124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DE8567-8203-9E4E-AD7F-0D6182AD1E81}"/>
              </a:ext>
            </a:extLst>
          </p:cNvPr>
          <p:cNvSpPr txBox="1"/>
          <p:nvPr/>
        </p:nvSpPr>
        <p:spPr>
          <a:xfrm>
            <a:off x="149173" y="4304536"/>
            <a:ext cx="6761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식물</a:t>
            </a:r>
            <a:r>
              <a:rPr kumimoji="1" lang="ko-KR" altLang="en-US" sz="5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ore-KR" altLang="en-US" sz="5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보고서</a:t>
            </a:r>
            <a:r>
              <a:rPr kumimoji="1" lang="ko-KR" altLang="en-US" sz="5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발표</a:t>
            </a:r>
            <a:endParaRPr kumimoji="1" lang="ko-Kore-KR" altLang="en-US" sz="5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00B89-9059-3741-BE13-1C145A6EEF7B}"/>
              </a:ext>
            </a:extLst>
          </p:cNvPr>
          <p:cNvSpPr txBox="1"/>
          <p:nvPr/>
        </p:nvSpPr>
        <p:spPr>
          <a:xfrm>
            <a:off x="311033" y="5163120"/>
            <a:ext cx="335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MADE BY </a:t>
            </a:r>
            <a:r>
              <a:rPr kumimoji="1"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자연사랑</a:t>
            </a:r>
            <a:endParaRPr kumimoji="1" lang="ko-Kore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378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F8EF7-AD73-7A46-ACE1-795CA01AE48F}"/>
              </a:ext>
            </a:extLst>
          </p:cNvPr>
          <p:cNvSpPr txBox="1"/>
          <p:nvPr/>
        </p:nvSpPr>
        <p:spPr>
          <a:xfrm>
            <a:off x="495413" y="519157"/>
            <a:ext cx="343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5.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참고 문헌</a:t>
            </a:r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끝 인사</a:t>
            </a:r>
            <a:endParaRPr kumimoji="1" lang="ko-Kore-KR" altLang="en-US" sz="28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8DD37-33A0-E44F-B7D2-BA92FDDF02E7}"/>
              </a:ext>
            </a:extLst>
          </p:cNvPr>
          <p:cNvSpPr txBox="1"/>
          <p:nvPr/>
        </p:nvSpPr>
        <p:spPr>
          <a:xfrm>
            <a:off x="3736702" y="2573866"/>
            <a:ext cx="7896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600" dirty="0">
                <a:latin typeface="THEFACESHOP INKLIPQUID" panose="03050503000000000000" pitchFamily="49" charset="-127"/>
                <a:ea typeface="THEFACESHOP INKLIPQUID" panose="03050503000000000000" pitchFamily="49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06DD8-26D0-084D-8DA7-AAB4095D2364}"/>
              </a:ext>
            </a:extLst>
          </p:cNvPr>
          <p:cNvSpPr txBox="1"/>
          <p:nvPr/>
        </p:nvSpPr>
        <p:spPr>
          <a:xfrm>
            <a:off x="395149" y="4549676"/>
            <a:ext cx="342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참고문헌</a:t>
            </a:r>
            <a:endParaRPr kumimoji="1" lang="en-US" altLang="ko-Kore-KR" sz="28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" altLang="ko-Kore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 Wikipedia</a:t>
            </a:r>
            <a:br>
              <a:rPr lang="en" altLang="ko-Kore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" altLang="ko-Kore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 </a:t>
            </a:r>
            <a:r>
              <a:rPr lang="ko-KR" altLang="en-US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사이언스올</a:t>
            </a:r>
            <a:b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 </a:t>
            </a:r>
            <a: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사이언스타임즈</a:t>
            </a:r>
            <a:b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 </a:t>
            </a:r>
            <a: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한국과학창의재단 </a:t>
            </a:r>
          </a:p>
          <a:p>
            <a:endParaRPr kumimoji="1" lang="ko-Kore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176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C5FC57-3A1F-6647-8695-EFCE0917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5"/>
          <a:stretch/>
        </p:blipFill>
        <p:spPr>
          <a:xfrm>
            <a:off x="-1060921" y="0"/>
            <a:ext cx="6997283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3B8447-ADB4-E14C-99CA-B05787C9F175}"/>
              </a:ext>
            </a:extLst>
          </p:cNvPr>
          <p:cNvSpPr/>
          <p:nvPr/>
        </p:nvSpPr>
        <p:spPr>
          <a:xfrm>
            <a:off x="-901283" y="0"/>
            <a:ext cx="699728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B05A0-9170-C844-9EA3-EAAE226589EE}"/>
              </a:ext>
            </a:extLst>
          </p:cNvPr>
          <p:cNvSpPr txBox="1"/>
          <p:nvPr/>
        </p:nvSpPr>
        <p:spPr>
          <a:xfrm>
            <a:off x="6337413" y="1376446"/>
            <a:ext cx="343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1.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동기 및 목적</a:t>
            </a:r>
            <a:endParaRPr kumimoji="1" lang="ko-Kore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41C8E-FBD8-8B44-8D44-75F07EF44E45}"/>
              </a:ext>
            </a:extLst>
          </p:cNvPr>
          <p:cNvSpPr txBox="1"/>
          <p:nvPr/>
        </p:nvSpPr>
        <p:spPr>
          <a:xfrm>
            <a:off x="6337413" y="3268651"/>
            <a:ext cx="343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3.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현재 진행상황 및 고찰</a:t>
            </a:r>
            <a:endParaRPr kumimoji="1" lang="ko-Kore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F7FC7-7397-FD45-9AAA-CDC9B7E2C345}"/>
              </a:ext>
            </a:extLst>
          </p:cNvPr>
          <p:cNvSpPr txBox="1"/>
          <p:nvPr/>
        </p:nvSpPr>
        <p:spPr>
          <a:xfrm>
            <a:off x="6337413" y="2291058"/>
            <a:ext cx="343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2.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탐구 방법</a:t>
            </a:r>
            <a:endParaRPr kumimoji="1" lang="ko-Kore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42ADA-7DFA-8241-B704-E1FC5110DD6E}"/>
              </a:ext>
            </a:extLst>
          </p:cNvPr>
          <p:cNvSpPr txBox="1"/>
          <p:nvPr/>
        </p:nvSpPr>
        <p:spPr>
          <a:xfrm>
            <a:off x="6337413" y="4243404"/>
            <a:ext cx="343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4.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변경된 연구 계획</a:t>
            </a:r>
            <a:endParaRPr kumimoji="1" lang="ko-Kore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C63A5-886F-1D42-A36D-29080FA65E5F}"/>
              </a:ext>
            </a:extLst>
          </p:cNvPr>
          <p:cNvSpPr txBox="1"/>
          <p:nvPr/>
        </p:nvSpPr>
        <p:spPr>
          <a:xfrm>
            <a:off x="6337413" y="5218157"/>
            <a:ext cx="343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5.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참고 문헌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끝 인사</a:t>
            </a:r>
            <a:endParaRPr kumimoji="1" lang="ko-Kore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68250-8E73-3D41-AE5E-F9FADB641E7D}"/>
              </a:ext>
            </a:extLst>
          </p:cNvPr>
          <p:cNvSpPr txBox="1"/>
          <p:nvPr/>
        </p:nvSpPr>
        <p:spPr>
          <a:xfrm>
            <a:off x="6337413" y="252757"/>
            <a:ext cx="282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CONTENT</a:t>
            </a:r>
            <a:endParaRPr kumimoji="1" lang="ko-Kore-KR" altLang="en-US" sz="3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81CE787-2174-5542-88B2-D708E1BE7204}"/>
              </a:ext>
            </a:extLst>
          </p:cNvPr>
          <p:cNvCxnSpPr>
            <a:cxnSpLocks/>
          </p:cNvCxnSpPr>
          <p:nvPr/>
        </p:nvCxnSpPr>
        <p:spPr>
          <a:xfrm>
            <a:off x="6434254" y="899088"/>
            <a:ext cx="57577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9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67417C-987F-3F4C-AC56-724A24D6E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0" r="15960"/>
          <a:stretch/>
        </p:blipFill>
        <p:spPr>
          <a:xfrm>
            <a:off x="643612" y="1171262"/>
            <a:ext cx="5147587" cy="5074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F4CC3-1FC1-D447-AFEC-87622FE8F573}"/>
              </a:ext>
            </a:extLst>
          </p:cNvPr>
          <p:cNvSpPr txBox="1"/>
          <p:nvPr/>
        </p:nvSpPr>
        <p:spPr>
          <a:xfrm>
            <a:off x="643612" y="409260"/>
            <a:ext cx="343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1.</a:t>
            </a:r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동기 및 목적</a:t>
            </a:r>
            <a:endParaRPr kumimoji="1" lang="ko-Kore-KR" altLang="en-US" sz="3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E5975-F14C-1441-8D85-29287286C9C4}"/>
              </a:ext>
            </a:extLst>
          </p:cNvPr>
          <p:cNvSpPr txBox="1"/>
          <p:nvPr/>
        </p:nvSpPr>
        <p:spPr>
          <a:xfrm>
            <a:off x="6350000" y="1354667"/>
            <a:ext cx="526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가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영양번식에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대한 탐구욕</a:t>
            </a:r>
            <a:endParaRPr kumimoji="1"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16298-8592-5048-A9DD-3AA0031D4DDA}"/>
              </a:ext>
            </a:extLst>
          </p:cNvPr>
          <p:cNvSpPr txBox="1"/>
          <p:nvPr/>
        </p:nvSpPr>
        <p:spPr>
          <a:xfrm>
            <a:off x="6349998" y="3059668"/>
            <a:ext cx="526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나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반려 식물의 인기가 높아짐</a:t>
            </a:r>
            <a:endParaRPr kumimoji="1"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1AA4A-BCEE-4E43-BBE9-4A175BF99F38}"/>
              </a:ext>
            </a:extLst>
          </p:cNvPr>
          <p:cNvSpPr txBox="1"/>
          <p:nvPr/>
        </p:nvSpPr>
        <p:spPr>
          <a:xfrm>
            <a:off x="6337295" y="4467998"/>
            <a:ext cx="526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다</a:t>
            </a:r>
            <a:r>
              <a:rPr kumimoji="1"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여러 가지 식물의 </a:t>
            </a:r>
            <a:r>
              <a:rPr kumimoji="1"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영양번식</a:t>
            </a:r>
            <a:r>
              <a:rPr kumimoji="1"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조건에 대해 탐구</a:t>
            </a:r>
            <a:endParaRPr kumimoji="1"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A411E-42F5-5F41-A50C-69F7479FC722}"/>
              </a:ext>
            </a:extLst>
          </p:cNvPr>
          <p:cNvSpPr txBox="1"/>
          <p:nvPr/>
        </p:nvSpPr>
        <p:spPr>
          <a:xfrm>
            <a:off x="6523564" y="1723999"/>
            <a:ext cx="5825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아프리칸 바이올렛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여러 종류의 허브 등 식물들을 키우면서 유성생식인 씨앗을 통한 번식보다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삽목과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같은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영양번식을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더 많이 이용한다는 사실을 깨닫고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더욱 탐구해보고 싶은 욕구가 생겼다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b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endParaRPr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1302E-7583-8049-8BB2-B4A0FC4F08C9}"/>
              </a:ext>
            </a:extLst>
          </p:cNvPr>
          <p:cNvSpPr txBox="1"/>
          <p:nvPr/>
        </p:nvSpPr>
        <p:spPr>
          <a:xfrm>
            <a:off x="6523565" y="3459917"/>
            <a:ext cx="4919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플랜테리어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유행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식물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en" altLang="ko-Kore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Plant)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과 인테리어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en" altLang="ko-Kore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Interior)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의 합성어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 </a:t>
            </a:r>
            <a:endParaRPr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95555-FC4D-2949-BD2A-EA9DB40B4CEC}"/>
              </a:ext>
            </a:extLst>
          </p:cNvPr>
          <p:cNvSpPr txBox="1"/>
          <p:nvPr/>
        </p:nvSpPr>
        <p:spPr>
          <a:xfrm>
            <a:off x="6523564" y="4999165"/>
            <a:ext cx="4212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생명과학 수업 및 플랜테리어에 활용할 수 있는 </a:t>
            </a:r>
            <a:r>
              <a:rPr lang="en" altLang="ko-Kore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UCC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제작 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342900" indent="-342900">
              <a:buAutoNum type="arabicParenR"/>
            </a:pP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식물에 대한 흥미와 관심이 많은 사람에게 도움이 되기 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0825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5EF1A5-23FA-4F42-B2A3-D42B54DA9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2" t="12749" r="26181" b="7070"/>
          <a:stretch/>
        </p:blipFill>
        <p:spPr>
          <a:xfrm>
            <a:off x="503767" y="1333500"/>
            <a:ext cx="4851400" cy="4851400"/>
          </a:xfrm>
          <a:custGeom>
            <a:avLst/>
            <a:gdLst>
              <a:gd name="connsiteX0" fmla="*/ 2988734 w 5977468"/>
              <a:gd name="connsiteY0" fmla="*/ 0 h 5977468"/>
              <a:gd name="connsiteX1" fmla="*/ 5977468 w 5977468"/>
              <a:gd name="connsiteY1" fmla="*/ 2988734 h 5977468"/>
              <a:gd name="connsiteX2" fmla="*/ 2988734 w 5977468"/>
              <a:gd name="connsiteY2" fmla="*/ 5977468 h 5977468"/>
              <a:gd name="connsiteX3" fmla="*/ 0 w 5977468"/>
              <a:gd name="connsiteY3" fmla="*/ 2988734 h 5977468"/>
              <a:gd name="connsiteX4" fmla="*/ 2988734 w 5977468"/>
              <a:gd name="connsiteY4" fmla="*/ 0 h 597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7468" h="5977468">
                <a:moveTo>
                  <a:pt x="2988734" y="0"/>
                </a:moveTo>
                <a:cubicBezTo>
                  <a:pt x="4639366" y="0"/>
                  <a:pt x="5977468" y="1338102"/>
                  <a:pt x="5977468" y="2988734"/>
                </a:cubicBezTo>
                <a:cubicBezTo>
                  <a:pt x="5977468" y="4639366"/>
                  <a:pt x="4639366" y="5977468"/>
                  <a:pt x="2988734" y="5977468"/>
                </a:cubicBezTo>
                <a:cubicBezTo>
                  <a:pt x="1338102" y="5977468"/>
                  <a:pt x="0" y="4639366"/>
                  <a:pt x="0" y="2988734"/>
                </a:cubicBezTo>
                <a:cubicBezTo>
                  <a:pt x="0" y="1338102"/>
                  <a:pt x="1338102" y="0"/>
                  <a:pt x="2988734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2AB6A6-B06D-D643-8B5A-CCA0DE879D32}"/>
              </a:ext>
            </a:extLst>
          </p:cNvPr>
          <p:cNvSpPr txBox="1"/>
          <p:nvPr/>
        </p:nvSpPr>
        <p:spPr>
          <a:xfrm>
            <a:off x="643612" y="409260"/>
            <a:ext cx="343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</a:t>
            </a:r>
            <a:r>
              <a:rPr kumimoji="1" lang="en-US" altLang="ko-Kore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탐구 방법</a:t>
            </a:r>
            <a:endParaRPr kumimoji="1" lang="ko-Kore-KR" altLang="en-US" sz="3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77E24-B7E9-FF44-8168-38B4FD77DEA3}"/>
              </a:ext>
            </a:extLst>
          </p:cNvPr>
          <p:cNvSpPr txBox="1"/>
          <p:nvPr/>
        </p:nvSpPr>
        <p:spPr>
          <a:xfrm>
            <a:off x="5895730" y="1193674"/>
            <a:ext cx="4789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실내외에서 기를 수 있는 식물의 구조적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형태적 특성 탐구 </a:t>
            </a:r>
          </a:p>
          <a:p>
            <a:endParaRPr kumimoji="1" lang="ko-Kore-KR" altLang="en-US" sz="2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DD751-3B20-B14D-B54D-0D4B063BC9B6}"/>
              </a:ext>
            </a:extLst>
          </p:cNvPr>
          <p:cNvSpPr txBox="1"/>
          <p:nvPr/>
        </p:nvSpPr>
        <p:spPr>
          <a:xfrm>
            <a:off x="6083444" y="2056792"/>
            <a:ext cx="5604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실내에서만 기를 수 있는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식물조사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실내외에서 모두 기를 수 있는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식물조사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3)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실외에서만 기를 수 있는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식물조사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</a:p>
          <a:p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6E6F5C-1EFB-4643-BCF9-0E8D84239BE3}"/>
              </a:ext>
            </a:extLst>
          </p:cNvPr>
          <p:cNvSpPr txBox="1"/>
          <p:nvPr/>
        </p:nvSpPr>
        <p:spPr>
          <a:xfrm>
            <a:off x="5895730" y="3957911"/>
            <a:ext cx="576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나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영양번식의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종류 및 방법 정리 </a:t>
            </a:r>
            <a:endParaRPr lang="ko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6F7217-B7E3-1A46-82C0-29B53DC1B721}"/>
              </a:ext>
            </a:extLst>
          </p:cNvPr>
          <p:cNvSpPr txBox="1"/>
          <p:nvPr/>
        </p:nvSpPr>
        <p:spPr>
          <a:xfrm>
            <a:off x="6083444" y="4570334"/>
            <a:ext cx="53719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꺾꽂이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휘묻이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접붙이기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포기나누기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b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비늘줄기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기는줄기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땅속줄기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b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3)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영양번식으로 주로 번식하는 대표 식물 조사하기 </a:t>
            </a:r>
          </a:p>
          <a:p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653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D69C7F4-FE21-6847-91C6-23B38F6A62C8}"/>
              </a:ext>
            </a:extLst>
          </p:cNvPr>
          <p:cNvSpPr txBox="1"/>
          <p:nvPr/>
        </p:nvSpPr>
        <p:spPr>
          <a:xfrm>
            <a:off x="643612" y="409260"/>
            <a:ext cx="343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</a:t>
            </a:r>
            <a:r>
              <a:rPr kumimoji="1" lang="en-US" altLang="ko-Kore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탐구 방법</a:t>
            </a:r>
            <a:endParaRPr kumimoji="1" lang="ko-Kore-KR" altLang="en-US" sz="3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1883A7A-E8AF-C34F-9B09-63D0FA1F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54" t="1762" r="13649" b="1762"/>
          <a:stretch>
            <a:fillRect/>
          </a:stretch>
        </p:blipFill>
        <p:spPr>
          <a:xfrm>
            <a:off x="431654" y="1333500"/>
            <a:ext cx="4851400" cy="4851400"/>
          </a:xfrm>
          <a:custGeom>
            <a:avLst/>
            <a:gdLst>
              <a:gd name="connsiteX0" fmla="*/ 2070100 w 4140200"/>
              <a:gd name="connsiteY0" fmla="*/ 0 h 4140200"/>
              <a:gd name="connsiteX1" fmla="*/ 4140200 w 4140200"/>
              <a:gd name="connsiteY1" fmla="*/ 2070100 h 4140200"/>
              <a:gd name="connsiteX2" fmla="*/ 2070100 w 4140200"/>
              <a:gd name="connsiteY2" fmla="*/ 4140200 h 4140200"/>
              <a:gd name="connsiteX3" fmla="*/ 0 w 4140200"/>
              <a:gd name="connsiteY3" fmla="*/ 2070100 h 4140200"/>
              <a:gd name="connsiteX4" fmla="*/ 2070100 w 4140200"/>
              <a:gd name="connsiteY4" fmla="*/ 0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200" h="4140200">
                <a:moveTo>
                  <a:pt x="2070100" y="0"/>
                </a:moveTo>
                <a:cubicBezTo>
                  <a:pt x="3213385" y="0"/>
                  <a:pt x="4140200" y="926815"/>
                  <a:pt x="4140200" y="2070100"/>
                </a:cubicBezTo>
                <a:cubicBezTo>
                  <a:pt x="4140200" y="3213385"/>
                  <a:pt x="3213385" y="4140200"/>
                  <a:pt x="2070100" y="4140200"/>
                </a:cubicBezTo>
                <a:cubicBezTo>
                  <a:pt x="926815" y="4140200"/>
                  <a:pt x="0" y="3213385"/>
                  <a:pt x="0" y="2070100"/>
                </a:cubicBezTo>
                <a:cubicBezTo>
                  <a:pt x="0" y="926815"/>
                  <a:pt x="926815" y="0"/>
                  <a:pt x="2070100" y="0"/>
                </a:cubicBezTo>
                <a:close/>
              </a:path>
            </a:pathLst>
          </a:cu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333FF3E-621E-4B48-8279-283B7915BF5F}"/>
              </a:ext>
            </a:extLst>
          </p:cNvPr>
          <p:cNvSpPr txBox="1"/>
          <p:nvPr/>
        </p:nvSpPr>
        <p:spPr>
          <a:xfrm>
            <a:off x="5884479" y="1298372"/>
            <a:ext cx="671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다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영양번식법별 번식이 쉬운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식물조사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및 식물마다 최적 영양번식법이 다를 수 있는 구조적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형태적 특성 차이 탐구 </a:t>
            </a:r>
          </a:p>
          <a:p>
            <a:endParaRPr kumimoji="1"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195D63-DC32-A943-AA08-643F8ECA7C9B}"/>
              </a:ext>
            </a:extLst>
          </p:cNvPr>
          <p:cNvSpPr txBox="1"/>
          <p:nvPr/>
        </p:nvSpPr>
        <p:spPr>
          <a:xfrm>
            <a:off x="6096000" y="2032212"/>
            <a:ext cx="574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영양번식법별 가장 번식이 쉬운 식물 실험 및 조사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b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몇 가지 식물을 정하여 최적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영양번식법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및 조건 조사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b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3)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식물별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최적 영양번식법이 다를 수 있는 구조적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형태적 특성 차이 탐구 </a:t>
            </a:r>
          </a:p>
          <a:p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B9CF30-A4E3-A64E-AC5B-C738BDD06187}"/>
              </a:ext>
            </a:extLst>
          </p:cNvPr>
          <p:cNvSpPr txBox="1"/>
          <p:nvPr/>
        </p:nvSpPr>
        <p:spPr>
          <a:xfrm>
            <a:off x="5884479" y="4096137"/>
            <a:ext cx="6222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라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무성생식 및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영양번식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생명과학 수업에 활용할 수 있는 </a:t>
            </a:r>
            <a:r>
              <a:rPr lang="en" altLang="ko-Kore-KR" dirty="0">
                <a:latin typeface="NanumSquare" panose="020B0600000101010101" pitchFamily="34" charset="-127"/>
                <a:ea typeface="NanumSquare" panose="020B0600000101010101" pitchFamily="34" charset="-127"/>
              </a:rPr>
              <a:t>UCC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제작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7BFF28-F9D1-E245-8D85-62504710EEAF}"/>
              </a:ext>
            </a:extLst>
          </p:cNvPr>
          <p:cNvSpPr txBox="1"/>
          <p:nvPr/>
        </p:nvSpPr>
        <p:spPr>
          <a:xfrm>
            <a:off x="6096000" y="4824270"/>
            <a:ext cx="5621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연구 결과를 활용한 </a:t>
            </a:r>
            <a:r>
              <a:rPr lang="en" altLang="ko-Kore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UCC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제작하기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영상 내용 검토 및 평가하기 </a:t>
            </a:r>
          </a:p>
        </p:txBody>
      </p:sp>
    </p:spTree>
    <p:extLst>
      <p:ext uri="{BB962C8B-B14F-4D97-AF65-F5344CB8AC3E}">
        <p14:creationId xmlns:p14="http://schemas.microsoft.com/office/powerpoint/2010/main" val="186117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04894C-D053-B542-9A7A-48C2745D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75" t="987" r="10675" b="987"/>
          <a:stretch>
            <a:fillRect/>
          </a:stretch>
        </p:blipFill>
        <p:spPr>
          <a:xfrm>
            <a:off x="503767" y="1335236"/>
            <a:ext cx="4849664" cy="4849664"/>
          </a:xfrm>
          <a:custGeom>
            <a:avLst/>
            <a:gdLst>
              <a:gd name="connsiteX0" fmla="*/ 2424832 w 4849664"/>
              <a:gd name="connsiteY0" fmla="*/ 0 h 4849664"/>
              <a:gd name="connsiteX1" fmla="*/ 4849664 w 4849664"/>
              <a:gd name="connsiteY1" fmla="*/ 2424832 h 4849664"/>
              <a:gd name="connsiteX2" fmla="*/ 2424832 w 4849664"/>
              <a:gd name="connsiteY2" fmla="*/ 4849664 h 4849664"/>
              <a:gd name="connsiteX3" fmla="*/ 0 w 4849664"/>
              <a:gd name="connsiteY3" fmla="*/ 2424832 h 4849664"/>
              <a:gd name="connsiteX4" fmla="*/ 2424832 w 4849664"/>
              <a:gd name="connsiteY4" fmla="*/ 0 h 484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9664" h="4849664">
                <a:moveTo>
                  <a:pt x="2424832" y="0"/>
                </a:moveTo>
                <a:cubicBezTo>
                  <a:pt x="3764030" y="0"/>
                  <a:pt x="4849664" y="1085634"/>
                  <a:pt x="4849664" y="2424832"/>
                </a:cubicBezTo>
                <a:cubicBezTo>
                  <a:pt x="4849664" y="3764030"/>
                  <a:pt x="3764030" y="4849664"/>
                  <a:pt x="2424832" y="4849664"/>
                </a:cubicBezTo>
                <a:cubicBezTo>
                  <a:pt x="1085634" y="4849664"/>
                  <a:pt x="0" y="3764030"/>
                  <a:pt x="0" y="2424832"/>
                </a:cubicBezTo>
                <a:cubicBezTo>
                  <a:pt x="0" y="1085634"/>
                  <a:pt x="1085634" y="0"/>
                  <a:pt x="2424832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16049-2188-244A-858C-56723ACB9386}"/>
              </a:ext>
            </a:extLst>
          </p:cNvPr>
          <p:cNvSpPr txBox="1"/>
          <p:nvPr/>
        </p:nvSpPr>
        <p:spPr>
          <a:xfrm>
            <a:off x="643612" y="409260"/>
            <a:ext cx="343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</a:t>
            </a:r>
            <a:r>
              <a:rPr kumimoji="1" lang="en-US" altLang="ko-Kore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탐구 방법</a:t>
            </a:r>
            <a:endParaRPr kumimoji="1" lang="ko-Kore-KR" altLang="en-US" sz="3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343E3-B7BF-2B45-A8CF-B16B068F4DB6}"/>
              </a:ext>
            </a:extLst>
          </p:cNvPr>
          <p:cNvSpPr txBox="1"/>
          <p:nvPr/>
        </p:nvSpPr>
        <p:spPr>
          <a:xfrm>
            <a:off x="6096000" y="1557867"/>
            <a:ext cx="557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마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반려 식물 키우기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플랜테리어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활동에 도움을 줄 수 있는 </a:t>
            </a:r>
            <a:r>
              <a:rPr lang="en" altLang="ko-Kore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UCC 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제작 </a:t>
            </a:r>
          </a:p>
          <a:p>
            <a:endParaRPr kumimoji="1"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814A4C-67EB-FE49-AEEF-54C65BB9A815}"/>
              </a:ext>
            </a:extLst>
          </p:cNvPr>
          <p:cNvSpPr txBox="1"/>
          <p:nvPr/>
        </p:nvSpPr>
        <p:spPr>
          <a:xfrm>
            <a:off x="6316132" y="2450473"/>
            <a:ext cx="51392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 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목적에 맞는 반려 식물 추천</a:t>
            </a:r>
            <a:endParaRPr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b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2) 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플랜테리어에 좋은 식물 추천</a:t>
            </a:r>
            <a:endParaRPr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b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3) 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버려지는 플라스틱이나 소품 등을 활용한</a:t>
            </a:r>
            <a:endParaRPr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식물</a:t>
            </a:r>
            <a:endParaRPr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키우기 제안 → 식물 키우기에 가장 효과적인 </a:t>
            </a:r>
            <a:endParaRPr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플라스틱 용기에 대한 탐구</a:t>
            </a:r>
            <a:endParaRPr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4)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식물 사진 또는 세밀화 그리기 활동 </a:t>
            </a:r>
          </a:p>
        </p:txBody>
      </p:sp>
    </p:spTree>
    <p:extLst>
      <p:ext uri="{BB962C8B-B14F-4D97-AF65-F5344CB8AC3E}">
        <p14:creationId xmlns:p14="http://schemas.microsoft.com/office/powerpoint/2010/main" val="272902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0FEC001-D3FB-EC40-BD4D-ACE09BF2F540}"/>
              </a:ext>
            </a:extLst>
          </p:cNvPr>
          <p:cNvSpPr txBox="1"/>
          <p:nvPr/>
        </p:nvSpPr>
        <p:spPr>
          <a:xfrm>
            <a:off x="592811" y="393183"/>
            <a:ext cx="4427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3.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현재 진행상황 및 고찰</a:t>
            </a:r>
            <a:endParaRPr kumimoji="1" lang="ko-Kore-KR" altLang="en-US" sz="28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81360F-8048-B04E-8837-EE0786765FA4}"/>
              </a:ext>
            </a:extLst>
          </p:cNvPr>
          <p:cNvSpPr txBox="1"/>
          <p:nvPr/>
        </p:nvSpPr>
        <p:spPr>
          <a:xfrm>
            <a:off x="6096000" y="1032987"/>
            <a:ext cx="580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실내외에서 기를 수 있는 식물의 구조적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형태적</a:t>
            </a:r>
            <a:endParaRPr lang="en-US" altLang="ko-KR" sz="2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    특성을 조사 및 탐구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D045ED-CE10-854B-8BE8-EB8769146CBF}"/>
              </a:ext>
            </a:extLst>
          </p:cNvPr>
          <p:cNvSpPr txBox="1"/>
          <p:nvPr/>
        </p:nvSpPr>
        <p:spPr>
          <a:xfrm>
            <a:off x="6236701" y="1740873"/>
            <a:ext cx="557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실내외에서 기를 수 있는 식물의 구조적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형태적 특성을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    조사 및 탐구하고 있다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 </a:t>
            </a:r>
            <a:endParaRPr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0181D-1D6C-8C46-A40A-1DF0E37A0B27}"/>
              </a:ext>
            </a:extLst>
          </p:cNvPr>
          <p:cNvSpPr txBox="1"/>
          <p:nvPr/>
        </p:nvSpPr>
        <p:spPr>
          <a:xfrm>
            <a:off x="6096000" y="2448759"/>
            <a:ext cx="4250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나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20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영양번식의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종류 및 방법 정리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FD7E2-54A6-1D43-BBDA-E772ED421857}"/>
              </a:ext>
            </a:extLst>
          </p:cNvPr>
          <p:cNvSpPr txBox="1"/>
          <p:nvPr/>
        </p:nvSpPr>
        <p:spPr>
          <a:xfrm>
            <a:off x="6228234" y="2882915"/>
            <a:ext cx="58049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동물의 세포와는 달리 식물의 세포는 전체 </a:t>
            </a:r>
            <a:r>
              <a:rPr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형성능을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가져서 일부 기관이나 조직이 전체의 식물체로 자라날 수 있는데 이것을 이용한 </a:t>
            </a:r>
            <a:r>
              <a:rPr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번식법이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영양번식이다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b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2)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삽목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접목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취목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분주 및 분구 번식 등의 방법이 있다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b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-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장점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b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1.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모체와 유전적 형질이 같은 개체를 얻을 수 있다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b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2. </a:t>
            </a:r>
            <a:r>
              <a:rPr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종자번식에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비해 식물체의 개화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결실까지 걸리는 시간이 짧다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 </a:t>
            </a:r>
          </a:p>
          <a:p>
            <a:endParaRPr lang="en-US" altLang="ko-KR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단점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b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1.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작업이 번거롭고 많은 노동력을 필요로 한다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b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2.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일시에 많은 개체를 얻는 데는 한계가 있다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 </a:t>
            </a:r>
          </a:p>
          <a:p>
            <a:r>
              <a:rPr lang="ko-KR" altLang="en-US" sz="1600" dirty="0"/>
              <a:t>      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3. 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꽃 종류에 따라 </a:t>
            </a:r>
            <a:r>
              <a:rPr lang="ko-KR" altLang="en-US" sz="16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영양번식이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잘 안 되는 식물들도 있다</a:t>
            </a:r>
            <a:r>
              <a:rPr lang="en-US" altLang="ko-KR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 </a:t>
            </a:r>
            <a:endParaRPr lang="ko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kumimoji="1" lang="ko-Kore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B4E900-903E-574F-BEE6-FAD24738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4" y="1603249"/>
            <a:ext cx="4574116" cy="43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4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0FEC001-D3FB-EC40-BD4D-ACE09BF2F540}"/>
              </a:ext>
            </a:extLst>
          </p:cNvPr>
          <p:cNvSpPr txBox="1"/>
          <p:nvPr/>
        </p:nvSpPr>
        <p:spPr>
          <a:xfrm>
            <a:off x="592811" y="393183"/>
            <a:ext cx="4427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3.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현재 진행상황 및 고찰</a:t>
            </a:r>
            <a:endParaRPr kumimoji="1" lang="ko-Kore-KR" altLang="en-US" sz="28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D08D8-F22A-854F-9FB6-46E370135628}"/>
              </a:ext>
            </a:extLst>
          </p:cNvPr>
          <p:cNvSpPr txBox="1"/>
          <p:nvPr/>
        </p:nvSpPr>
        <p:spPr>
          <a:xfrm>
            <a:off x="5020732" y="1871405"/>
            <a:ext cx="5621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다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영양번식법별 번식이 쉬운 </a:t>
            </a:r>
            <a:r>
              <a:rPr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식물조사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E9161-A601-9946-9C77-CE8BB923509A}"/>
              </a:ext>
            </a:extLst>
          </p:cNvPr>
          <p:cNvSpPr txBox="1"/>
          <p:nvPr/>
        </p:nvSpPr>
        <p:spPr>
          <a:xfrm>
            <a:off x="5181599" y="2577500"/>
            <a:ext cx="4809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영양번식법별 번식이 쉬운 식물을 조사하고 있다</a:t>
            </a: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 </a:t>
            </a:r>
            <a:endParaRPr lang="ko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kumimoji="1" lang="ko-Kore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D09A6-453F-7E4C-AEF8-25681F720D75}"/>
              </a:ext>
            </a:extLst>
          </p:cNvPr>
          <p:cNvSpPr txBox="1"/>
          <p:nvPr/>
        </p:nvSpPr>
        <p:spPr>
          <a:xfrm>
            <a:off x="5020732" y="3837593"/>
            <a:ext cx="513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라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식물 사진 찍기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식물 세밀화 그리기 </a:t>
            </a:r>
          </a:p>
          <a:p>
            <a:endParaRPr kumimoji="1"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977A9-C7F0-6F4B-B733-48AB56D9EA54}"/>
              </a:ext>
            </a:extLst>
          </p:cNvPr>
          <p:cNvSpPr txBox="1"/>
          <p:nvPr/>
        </p:nvSpPr>
        <p:spPr>
          <a:xfrm>
            <a:off x="5181600" y="4610753"/>
            <a:ext cx="6874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식물</a:t>
            </a: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임파첸스</a:t>
            </a: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직접 키워 봄으로써 </a:t>
            </a:r>
            <a:r>
              <a:rPr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영양번식에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대해 탐구하고 </a:t>
            </a: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주일에 </a:t>
            </a: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1~2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번씩 </a:t>
            </a:r>
            <a:r>
              <a:rPr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사진으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로 기록하고 있으며</a:t>
            </a: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식물 세밀화 그리기를 진행하고 있다</a:t>
            </a: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 </a:t>
            </a:r>
            <a:endParaRPr lang="ko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A53FF9-ED78-FE4D-A3D4-C6DE4E478CEA}"/>
              </a:ext>
            </a:extLst>
          </p:cNvPr>
          <p:cNvGrpSpPr/>
          <p:nvPr/>
        </p:nvGrpSpPr>
        <p:grpSpPr>
          <a:xfrm>
            <a:off x="592811" y="1422672"/>
            <a:ext cx="3894961" cy="4920054"/>
            <a:chOff x="905933" y="1219472"/>
            <a:chExt cx="3179147" cy="4015849"/>
          </a:xfrm>
        </p:grpSpPr>
        <p:pic>
          <p:nvPicPr>
            <p:cNvPr id="1025" name="Picture 1" descr="page5image44864176">
              <a:extLst>
                <a:ext uri="{FF2B5EF4-FFF2-40B4-BE49-F238E27FC236}">
                  <a16:creationId xmlns:a16="http://schemas.microsoft.com/office/drawing/2014/main" id="{C1FD512F-9248-CB44-AF54-747FDA03F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934" y="1219472"/>
              <a:ext cx="1589574" cy="1997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age5image44864800">
              <a:extLst>
                <a:ext uri="{FF2B5EF4-FFF2-40B4-BE49-F238E27FC236}">
                  <a16:creationId xmlns:a16="http://schemas.microsoft.com/office/drawing/2014/main" id="{E65441A1-C58B-4D4E-9C2A-7969209A8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07" y="1219472"/>
              <a:ext cx="1589573" cy="1997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page5image44865424">
              <a:extLst>
                <a:ext uri="{FF2B5EF4-FFF2-40B4-BE49-F238E27FC236}">
                  <a16:creationId xmlns:a16="http://schemas.microsoft.com/office/drawing/2014/main" id="{8FEC2E93-8D56-9C43-914C-BD5F4DA4C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933" y="3214716"/>
              <a:ext cx="1589574" cy="201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age5image44865008">
              <a:extLst>
                <a:ext uri="{FF2B5EF4-FFF2-40B4-BE49-F238E27FC236}">
                  <a16:creationId xmlns:a16="http://schemas.microsoft.com/office/drawing/2014/main" id="{2DB340AE-EC31-F84E-BB6F-150C5E270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06" y="3216989"/>
              <a:ext cx="1589574" cy="201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03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1E9F85-7C50-524E-B458-EFD7119C6A39}"/>
              </a:ext>
            </a:extLst>
          </p:cNvPr>
          <p:cNvSpPr txBox="1"/>
          <p:nvPr/>
        </p:nvSpPr>
        <p:spPr>
          <a:xfrm>
            <a:off x="436147" y="518071"/>
            <a:ext cx="343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4.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변경된 연구 계획</a:t>
            </a:r>
            <a:endParaRPr kumimoji="1" lang="ko-Kore-KR" altLang="en-US" sz="28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0E7EB7-FD11-9B45-A72B-BA6DF85A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4" y="1597506"/>
            <a:ext cx="5575556" cy="4371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256619-B757-F847-A72C-25F35231E72F}"/>
              </a:ext>
            </a:extLst>
          </p:cNvPr>
          <p:cNvSpPr txBox="1"/>
          <p:nvPr/>
        </p:nvSpPr>
        <p:spPr>
          <a:xfrm>
            <a:off x="6416668" y="1831551"/>
            <a:ext cx="451722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코로나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인한 문제점</a:t>
            </a:r>
            <a:endParaRPr lang="en-US" altLang="ko-KR" sz="2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br>
              <a:rPr lang="ko-KR" altLang="en-US" b="1" dirty="0"/>
            </a:br>
            <a:r>
              <a:rPr lang="en-US" altLang="ko-KR" b="1" dirty="0"/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1)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탐사 일정 축소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코로나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19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로 인하여 탐사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</a:t>
            </a:r>
          </a:p>
          <a:p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  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일정이 축소되었으며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최소한의 인원으로</a:t>
            </a:r>
            <a:endParaRPr lang="en-US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  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탐 사를 진행하였다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나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기타 탐구 진행 일자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일정</a:t>
            </a:r>
            <a:r>
              <a:rPr lang="en-US" altLang="ko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조정 </a:t>
            </a:r>
          </a:p>
          <a:p>
            <a:r>
              <a:rPr kumimoji="1" lang="en-US" altLang="ko-Kore-KR" dirty="0"/>
              <a:t>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0024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627</Words>
  <Application>Microsoft Macintosh PowerPoint</Application>
  <PresentationFormat>와이드스크린</PresentationFormat>
  <Paragraphs>82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NanumSquare Light</vt:lpstr>
      <vt:lpstr>Calibri</vt:lpstr>
      <vt:lpstr>Arial</vt:lpstr>
      <vt:lpstr>NanumSquare</vt:lpstr>
      <vt:lpstr>Calibri Light</vt:lpstr>
      <vt:lpstr>THEFACESHOP INKLIPQUID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준휘</dc:creator>
  <cp:lastModifiedBy>박 준휘</cp:lastModifiedBy>
  <cp:revision>21</cp:revision>
  <dcterms:created xsi:type="dcterms:W3CDTF">2020-10-15T01:49:10Z</dcterms:created>
  <dcterms:modified xsi:type="dcterms:W3CDTF">2020-10-15T05:49:29Z</dcterms:modified>
</cp:coreProperties>
</file>